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66" r:id="rId4"/>
    <p:sldId id="276" r:id="rId5"/>
    <p:sldId id="268" r:id="rId6"/>
    <p:sldId id="277" r:id="rId7"/>
    <p:sldId id="271" r:id="rId8"/>
    <p:sldId id="278" r:id="rId9"/>
    <p:sldId id="283" r:id="rId10"/>
    <p:sldId id="284" r:id="rId11"/>
    <p:sldId id="270" r:id="rId12"/>
    <p:sldId id="273" r:id="rId13"/>
    <p:sldId id="275" r:id="rId14"/>
    <p:sldId id="281" r:id="rId15"/>
    <p:sldId id="28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840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9FEAC-8E77-4B55-B6C8-B2B9F025A205}" type="datetimeFigureOut">
              <a:rPr lang="ru-RU"/>
              <a:pPr>
                <a:defRPr/>
              </a:pPr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7F737-1D38-4580-9BD3-09E0D964D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99846-6309-4988-AC71-704D46AA6F54}" type="datetimeFigureOut">
              <a:rPr lang="ru-RU"/>
              <a:pPr>
                <a:defRPr/>
              </a:pPr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8E68D-C611-4A9E-9C06-B5DACBE7A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CF701-669C-43BC-8EF4-2A548EB79D50}" type="datetimeFigureOut">
              <a:rPr lang="ru-RU"/>
              <a:pPr>
                <a:defRPr/>
              </a:pPr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BD0A1-9A22-478E-9DE8-DB458DF7B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876B9-384B-4F6C-BBBD-894AEA430CC6}" type="datetimeFigureOut">
              <a:rPr lang="ru-RU"/>
              <a:pPr>
                <a:defRPr/>
              </a:pPr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1DC3-72CD-45DB-89B6-297C4AE15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85892-395F-423A-A3E2-2D075FECEEFE}" type="datetimeFigureOut">
              <a:rPr lang="ru-RU"/>
              <a:pPr>
                <a:defRPr/>
              </a:pPr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8A619-6EE9-4954-84DB-897871048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4019D-3673-4111-A8E8-208DA510D790}" type="datetimeFigureOut">
              <a:rPr lang="ru-RU"/>
              <a:pPr>
                <a:defRPr/>
              </a:pPr>
              <a:t>08.02.2025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00574-DA6E-4F3B-B609-54F17C65E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5B0C2-1263-49C1-9A82-03190131E75B}" type="datetimeFigureOut">
              <a:rPr lang="ru-RU"/>
              <a:pPr>
                <a:defRPr/>
              </a:pPr>
              <a:t>08.02.2025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85F09-5FDE-40FC-B1F6-360CA1B13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2F9EA-5507-45B1-A51F-B9843C90ED72}" type="datetimeFigureOut">
              <a:rPr lang="ru-RU"/>
              <a:pPr>
                <a:defRPr/>
              </a:pPr>
              <a:t>08.02.2025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5DC0-BC9F-41DD-A97D-78CE39D2F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EDC12-EB9E-42BF-9B13-BEAFACA45EC5}" type="datetimeFigureOut">
              <a:rPr lang="ru-RU"/>
              <a:pPr>
                <a:defRPr/>
              </a:pPr>
              <a:t>08.02.2025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98D5-ABAB-4A0B-B698-4C57668B1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92720-E855-4B50-84C0-1FDCFAB9C65F}" type="datetimeFigureOut">
              <a:rPr lang="ru-RU"/>
              <a:pPr>
                <a:defRPr/>
              </a:pPr>
              <a:t>08.02.2025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807D9-CBD0-42D6-A76E-EB7840E1C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57DAF-B078-4A32-94BC-74DB73AAF752}" type="datetimeFigureOut">
              <a:rPr lang="ru-RU"/>
              <a:pPr>
                <a:defRPr/>
              </a:pPr>
              <a:t>08.02.2025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0E236-4B68-442E-9DF6-C88C4A5FD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531269-3F41-47E7-A429-A06E68DEFA50}" type="datetimeFigureOut">
              <a:rPr lang="ru-RU"/>
              <a:pPr>
                <a:defRPr/>
              </a:pPr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B654E0-E0E3-443C-9646-5E7597737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upry@asu.cas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4"/>
          <p:cNvSpPr>
            <a:spLocks noChangeArrowheads="1"/>
          </p:cNvSpPr>
          <p:nvPr/>
        </p:nvSpPr>
        <p:spPr bwMode="auto">
          <a:xfrm>
            <a:off x="868363" y="1947863"/>
            <a:ext cx="74390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Ю.А. Купряков  </a:t>
            </a:r>
            <a:r>
              <a:rPr lang="ru-RU" altLang="ru-RU" sz="2400" baseline="3000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, К.В. Бычков </a:t>
            </a:r>
            <a:r>
              <a:rPr lang="ru-RU" altLang="ru-RU" sz="2400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, В. А. Малютин </a:t>
            </a:r>
            <a:r>
              <a:rPr lang="en-US" altLang="ru-RU" sz="24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А.Б. Горшков </a:t>
            </a:r>
            <a:r>
              <a:rPr lang="ru-RU" altLang="ru-RU" sz="2400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, О.М. Белова </a:t>
            </a:r>
            <a:r>
              <a:rPr lang="en-US" altLang="ru-RU" sz="24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1" name="Прямоугольник 5"/>
          <p:cNvSpPr>
            <a:spLocks noChangeArrowheads="1"/>
          </p:cNvSpPr>
          <p:nvPr/>
        </p:nvSpPr>
        <p:spPr bwMode="auto">
          <a:xfrm>
            <a:off x="1354138" y="2813050"/>
            <a:ext cx="67913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2000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Астрономический институт им. П.К. Штернберга, МГУ им. М.В. Ломоносова, Москва, Россия</a:t>
            </a:r>
          </a:p>
          <a:p>
            <a:r>
              <a:rPr lang="en-US" altLang="ru-RU" sz="20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Astronomical Institute, Academy of Sciences of the Czech Republic, Ondřejov, Czech Republic , 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  <a:hlinkClick r:id="rId2"/>
              </a:rPr>
              <a:t>kupry@asu.cas.cz</a:t>
            </a:r>
            <a:endParaRPr lang="en-US" alt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sz="20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Московский государственный университет имени М. В. Ломоносова, физический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факультет, кафедра экспериментальной астрономии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Москва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Россия </a:t>
            </a: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0" y="260350"/>
            <a:ext cx="88931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Вспышка 2017-04-21</a:t>
            </a:r>
            <a:r>
              <a:rPr lang="en-US" altLang="ru-RU" sz="320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 анализ излучения в линиях кальция и водорода,</a:t>
            </a:r>
          </a:p>
          <a:p>
            <a:pPr algn="ctr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поиск свечения в линиях MgI  </a:t>
            </a:r>
            <a:r>
              <a:rPr lang="en-US" altLang="ru-RU" sz="320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Прямоугольник 1"/>
          <p:cNvSpPr>
            <a:spLocks noChangeArrowheads="1"/>
          </p:cNvSpPr>
          <p:nvPr/>
        </p:nvSpPr>
        <p:spPr bwMode="auto">
          <a:xfrm>
            <a:off x="1192213" y="5229225"/>
            <a:ext cx="7115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Двадцатая конференция «Физика плазмы в солнечной системе»</a:t>
            </a:r>
          </a:p>
          <a:p>
            <a:pPr algn="ctr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10 - 14 февраля 2025 г.  ИКИ РАН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539750" y="333375"/>
            <a:ext cx="75596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Рассчитанные нами параметры включают: концентрацию газа N (cm</a:t>
            </a:r>
            <a:r>
              <a:rPr lang="ru-RU" altLang="ru-RU" sz="2000" b="1" baseline="30000" dirty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), толщину слоя L (km), температуру T(K), турбулентную скорость V (km/s). Детально методика расчетов описана в работе Купряков и др. 2023. </a:t>
            </a:r>
          </a:p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Для уменьшения ошибки в определении потоков, мы сузили область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сканирования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вдоль щели,  чтобы уменьшить усреднение по областям с разными физическими условиями.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750" y="2722563"/>
          <a:ext cx="2120900" cy="2374902"/>
        </p:xfrm>
        <a:graphic>
          <a:graphicData uri="http://schemas.openxmlformats.org/drawingml/2006/table">
            <a:tbl>
              <a:tblPr firstRow="1" firstCol="1" bandRow="1"/>
              <a:tblGrid>
                <a:gridCol w="1053404"/>
                <a:gridCol w="1067496"/>
              </a:tblGrid>
              <a:tr h="395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Time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5" marR="68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12:29:21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5" marR="68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Hα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5" marR="68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5.65e+6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5" marR="68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Hβ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5" marR="68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1.75e+6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5" marR="68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Hε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5" marR="68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9.59e+5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5" marR="68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 CaII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5" marR="68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7.37e+6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5" marR="68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IR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CaII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5" marR="68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4.02e+6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5" marR="68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594350" y="2579688"/>
          <a:ext cx="2505076" cy="3654758"/>
        </p:xfrm>
        <a:graphic>
          <a:graphicData uri="http://schemas.openxmlformats.org/drawingml/2006/table">
            <a:tbl>
              <a:tblPr firstRow="1" firstCol="1" bandRow="1"/>
              <a:tblGrid>
                <a:gridCol w="1252538"/>
                <a:gridCol w="1252538"/>
              </a:tblGrid>
              <a:tr h="280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r>
                        <a:rPr lang="ru-RU" sz="1600" b="1" baseline="-25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3" marR="68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2.50e13 cm</a:t>
                      </a:r>
                      <a:r>
                        <a:rPr lang="ru-RU" sz="1600" b="1" baseline="30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3" marR="68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r>
                        <a:rPr lang="ru-RU" sz="1600" b="1" baseline="-25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3" marR="68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6.00e10 cm</a:t>
                      </a:r>
                      <a:r>
                        <a:rPr lang="ru-RU" sz="1600" b="1" baseline="30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3" marR="68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  <a:r>
                        <a:rPr lang="en-US" sz="1600" b="1" baseline="-25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3" marR="68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1100 км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3" marR="68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  <a:r>
                        <a:rPr lang="en-US" sz="1600" b="1" baseline="-25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3" marR="68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3000 км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3" marR="68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r>
                        <a:rPr lang="en-US" sz="1600" b="1" baseline="-25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3" marR="68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5000 К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3" marR="68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r>
                        <a:rPr lang="en-US" sz="1600" b="1" baseline="-25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3" marR="68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6500 К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3" marR="68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r>
                        <a:rPr lang="en-US" sz="1600" b="1" baseline="-25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3" marR="68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4.0  км/с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3" marR="68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r>
                        <a:rPr lang="en-US" sz="1600" b="1" baseline="-25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3" marR="68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70.0 км/с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3" marR="68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Hα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3" marR="68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5.63E+06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3" marR="68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Hβ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3" marR="68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r>
                        <a:rPr lang="en-US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E+06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3" marR="68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Hε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3" marR="68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</a:t>
                      </a:r>
                      <a:r>
                        <a:rPr lang="en-US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E+05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3" marR="68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 CaII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3" marR="68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4.36E+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3" marR="68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 IR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63" marR="68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7.35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E+05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63" marR="68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334" name="TextBox 3"/>
          <p:cNvSpPr txBox="1">
            <a:spLocks noChangeArrowheads="1"/>
          </p:cNvSpPr>
          <p:nvPr/>
        </p:nvSpPr>
        <p:spPr bwMode="auto">
          <a:xfrm>
            <a:off x="3551238" y="3448050"/>
            <a:ext cx="1825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FF0000"/>
                </a:solidFill>
              </a:rPr>
              <a:t>наблюдения</a:t>
            </a:r>
          </a:p>
        </p:txBody>
      </p:sp>
      <p:sp>
        <p:nvSpPr>
          <p:cNvPr id="11335" name="Прямоугольник 4"/>
          <p:cNvSpPr>
            <a:spLocks noChangeArrowheads="1"/>
          </p:cNvSpPr>
          <p:nvPr/>
        </p:nvSpPr>
        <p:spPr bwMode="auto">
          <a:xfrm>
            <a:off x="3305175" y="4462463"/>
            <a:ext cx="12398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>
                <a:solidFill>
                  <a:srgbClr val="FF0000"/>
                </a:solidFill>
              </a:rPr>
              <a:t>теория</a:t>
            </a:r>
          </a:p>
        </p:txBody>
      </p:sp>
      <p:sp>
        <p:nvSpPr>
          <p:cNvPr id="6" name="Стрелка влево 5"/>
          <p:cNvSpPr/>
          <p:nvPr/>
        </p:nvSpPr>
        <p:spPr>
          <a:xfrm>
            <a:off x="2814638" y="3505200"/>
            <a:ext cx="490537" cy="346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910138" y="4592638"/>
            <a:ext cx="488950" cy="261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04800"/>
            <a:ext cx="6151562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890838"/>
            <a:ext cx="61214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757863"/>
            <a:ext cx="3352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5910263" y="5408613"/>
            <a:ext cx="3233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ru-RU"/>
              <a:t>λ</a:t>
            </a:r>
            <a:r>
              <a:rPr lang="en-US" altLang="ru-RU"/>
              <a:t>,Å                            I               E,eV</a:t>
            </a:r>
            <a:endParaRPr lang="ru-RU" altLang="ru-RU"/>
          </a:p>
        </p:txBody>
      </p:sp>
      <p:sp>
        <p:nvSpPr>
          <p:cNvPr id="12294" name="Прямоугольник 1"/>
          <p:cNvSpPr>
            <a:spLocks noChangeArrowheads="1"/>
          </p:cNvSpPr>
          <p:nvPr/>
        </p:nvSpPr>
        <p:spPr bwMode="auto">
          <a:xfrm>
            <a:off x="6330950" y="1487488"/>
            <a:ext cx="2420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/>
              <a:t>HSFA    12:29:09.576 UT</a:t>
            </a:r>
          </a:p>
          <a:p>
            <a:r>
              <a:rPr lang="en-US" altLang="ru-RU"/>
              <a:t>Mg I</a:t>
            </a:r>
          </a:p>
        </p:txBody>
      </p:sp>
      <p:sp>
        <p:nvSpPr>
          <p:cNvPr id="12295" name="TextBox 1"/>
          <p:cNvSpPr txBox="1">
            <a:spLocks noChangeArrowheads="1"/>
          </p:cNvSpPr>
          <p:nvPr/>
        </p:nvSpPr>
        <p:spPr bwMode="auto">
          <a:xfrm>
            <a:off x="6516688" y="320675"/>
            <a:ext cx="21574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Поиск свечения </a:t>
            </a:r>
          </a:p>
          <a:p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в линиях магния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8913"/>
            <a:ext cx="3240088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1450"/>
            <a:ext cx="4205287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6050" y="2068513"/>
            <a:ext cx="6162675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3"/>
          <p:cNvSpPr>
            <a:spLocks noChangeArrowheads="1"/>
          </p:cNvSpPr>
          <p:nvPr/>
        </p:nvSpPr>
        <p:spPr bwMode="auto">
          <a:xfrm>
            <a:off x="1187450" y="771525"/>
            <a:ext cx="2359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chemeClr val="bg1"/>
                </a:solidFill>
              </a:rPr>
              <a:t>NOAA 12035 [S13W85]</a:t>
            </a:r>
            <a:endParaRPr lang="ru-RU" altLang="ru-RU">
              <a:solidFill>
                <a:schemeClr val="bg1"/>
              </a:solidFill>
            </a:endParaRPr>
          </a:p>
        </p:txBody>
      </p:sp>
      <p:pic>
        <p:nvPicPr>
          <p:cNvPr id="13318" name="Obrázek 10" descr="profiles_m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5975" y="4156075"/>
            <a:ext cx="347503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825" y="2849563"/>
            <a:ext cx="3152775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Box 1"/>
          <p:cNvSpPr txBox="1">
            <a:spLocks noChangeArrowheads="1"/>
          </p:cNvSpPr>
          <p:nvPr/>
        </p:nvSpPr>
        <p:spPr bwMode="auto">
          <a:xfrm>
            <a:off x="539750" y="171450"/>
            <a:ext cx="34559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>
                <a:solidFill>
                  <a:schemeClr val="bg1"/>
                </a:solidFill>
              </a:rPr>
              <a:t>MFS </a:t>
            </a:r>
          </a:p>
          <a:p>
            <a:r>
              <a:rPr lang="en-US" altLang="ru-RU">
                <a:solidFill>
                  <a:schemeClr val="bg1"/>
                </a:solidFill>
              </a:rPr>
              <a:t>12:54:41 UT  2014-04-23 </a:t>
            </a:r>
          </a:p>
          <a:p>
            <a:r>
              <a:rPr lang="en-US" altLang="ru-RU">
                <a:solidFill>
                  <a:schemeClr val="bg1"/>
                </a:solidFill>
              </a:rPr>
              <a:t>C5.1</a:t>
            </a:r>
          </a:p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49238" y="115888"/>
            <a:ext cx="8640762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/>
              <a:t>                                                                     ВЫВОДЫ</a:t>
            </a:r>
            <a:endParaRPr lang="en-US" altLang="ru-RU" dirty="0"/>
          </a:p>
          <a:p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1. Для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объяснения наблюдаемых потоков потребовалось рассмотреть 2 газовых слоя, ориентированных вдоль луча зрения, со своими индивидуальными параметрами. Один из них очень плотный, а другой прозрачный. </a:t>
            </a:r>
          </a:p>
          <a:p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/>
              <a:t>Наличие крутого бальмеровского декремента возможено только в предположении, что на щель попали области вспышки, существенно разные по плотности, т.е. плазма во вспышке очень неоднородна. Существенное различие наблюдаемого и теоретического потока в линии </a:t>
            </a:r>
            <a:r>
              <a:rPr lang="en-US" sz="2000" b="1" dirty="0" smtClean="0"/>
              <a:t>IR </a:t>
            </a:r>
            <a:r>
              <a:rPr lang="en-US" sz="2000" b="1" dirty="0" err="1" smtClean="0"/>
              <a:t>CaII</a:t>
            </a:r>
            <a:r>
              <a:rPr lang="ru-RU" sz="2000" b="1" dirty="0" smtClean="0"/>
              <a:t>, можно объяснить наличием сильной интерференции в спектре этой линии</a:t>
            </a:r>
            <a:endParaRPr lang="en-US" sz="2000" b="1" dirty="0" smtClean="0"/>
          </a:p>
          <a:p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. Концентрация плазмы слоев варьируется в пределах 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•10</a:t>
            </a:r>
            <a:r>
              <a:rPr lang="ru-RU" altLang="ru-RU" sz="2000" b="1" baseline="30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•10</a:t>
            </a:r>
            <a:r>
              <a:rPr lang="ru-RU" altLang="ru-RU" sz="2000" b="1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0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см</a:t>
            </a:r>
            <a:r>
              <a:rPr lang="ru-RU" altLang="ru-RU" sz="2000" b="1" baseline="30000" dirty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, толщина слоев от 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1100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до 3000 км, температура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 5000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6500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К, турбулентная скорость от 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0 км/с.</a:t>
            </a:r>
          </a:p>
          <a:p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. Эмиссия в триплетных линиях MgI ранее наблюдаемая  нами в некоторых ярких протуберанцах и лимбовых вспышках (Heinzel, Kupryakov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 2016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, в данном случае не обнаружена.</a:t>
            </a:r>
          </a:p>
          <a:p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Наши предыдущие наблюдения указывают на интересную корреляцию между эмиссией в линиях MgI и эмиссией, наблюдаемой в канале SDO/AIA 1600 Å.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14282" y="3071810"/>
            <a:ext cx="8748712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Литература:</a:t>
            </a:r>
          </a:p>
          <a:p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Купряков Ю.А., Бычков К.В., Белова О.М.,  В. А. Малютин В.А,  А. Б. Горшков,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ВМУ. Серия 3. ФИЗИКА. АСТРОНОМИЯ. 79(2), 2420801 (2024)</a:t>
            </a:r>
            <a:endParaRPr lang="en-US" alt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ru-RU" sz="2000" dirty="0" err="1">
                <a:latin typeface="Times New Roman" pitchFamily="18" charset="0"/>
                <a:cs typeface="Times New Roman" pitchFamily="18" charset="0"/>
              </a:rPr>
              <a:t>Heinzel</a:t>
            </a:r>
            <a:r>
              <a:rPr lang="de-DE" altLang="ru-RU" sz="2000" dirty="0">
                <a:latin typeface="Times New Roman" pitchFamily="18" charset="0"/>
                <a:cs typeface="Times New Roman" pitchFamily="18" charset="0"/>
              </a:rPr>
              <a:t> P., </a:t>
            </a:r>
            <a:r>
              <a:rPr lang="de-DE" altLang="ru-RU" sz="2000" dirty="0" err="1">
                <a:latin typeface="Times New Roman" pitchFamily="18" charset="0"/>
                <a:cs typeface="Times New Roman" pitchFamily="18" charset="0"/>
              </a:rPr>
              <a:t>Kupryakov</a:t>
            </a:r>
            <a:r>
              <a:rPr lang="de-DE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ru-RU" sz="2000" dirty="0" err="1">
                <a:latin typeface="Times New Roman" pitchFamily="18" charset="0"/>
                <a:cs typeface="Times New Roman" pitchFamily="18" charset="0"/>
              </a:rPr>
              <a:t>Yu</a:t>
            </a:r>
            <a:r>
              <a:rPr lang="de-DE" altLang="ru-RU" sz="2000" dirty="0">
                <a:latin typeface="Times New Roman" pitchFamily="18" charset="0"/>
                <a:cs typeface="Times New Roman" pitchFamily="18" charset="0"/>
              </a:rPr>
              <a:t>., Schwartz P., </a:t>
            </a:r>
            <a:r>
              <a:rPr lang="fr-FR" altLang="ru-RU" sz="2000" dirty="0">
                <a:latin typeface="Times New Roman" pitchFamily="18" charset="0"/>
                <a:cs typeface="Times New Roman" pitchFamily="18" charset="0"/>
              </a:rPr>
              <a:t>Cent. Eur. Astrophys. Bull. vol (2016) 1, 1</a:t>
            </a:r>
          </a:p>
          <a:p>
            <a:r>
              <a:rPr lang="en-US" altLang="ru-RU" sz="2000" dirty="0" err="1">
                <a:latin typeface="Times New Roman" pitchFamily="18" charset="0"/>
                <a:cs typeface="Times New Roman" pitchFamily="18" charset="0"/>
              </a:rPr>
              <a:t>Mauas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, P.J., </a:t>
            </a:r>
            <a:r>
              <a:rPr lang="en-US" altLang="ru-RU" sz="2000" dirty="0" err="1">
                <a:latin typeface="Times New Roman" pitchFamily="18" charset="0"/>
                <a:cs typeface="Times New Roman" pitchFamily="18" charset="0"/>
              </a:rPr>
              <a:t>Avrett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, E.H., and </a:t>
            </a:r>
            <a:r>
              <a:rPr lang="en-US" altLang="ru-RU" sz="2000" dirty="0" err="1">
                <a:latin typeface="Times New Roman" pitchFamily="18" charset="0"/>
                <a:cs typeface="Times New Roman" pitchFamily="18" charset="0"/>
              </a:rPr>
              <a:t>Loeser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, R. : 1988, </a:t>
            </a:r>
            <a:r>
              <a:rPr lang="en-US" altLang="ru-RU" sz="2000" dirty="0" err="1">
                <a:latin typeface="Times New Roman" pitchFamily="18" charset="0"/>
                <a:cs typeface="Times New Roman" pitchFamily="18" charset="0"/>
              </a:rPr>
              <a:t>ApJ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, 330, 1008.</a:t>
            </a:r>
          </a:p>
          <a:p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179388" y="996950"/>
            <a:ext cx="872258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Авторы благодарят коллективы: 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>
                <a:latin typeface="Times New Roman" pitchFamily="18" charset="0"/>
                <a:cs typeface="Times New Roman" pitchFamily="18" charset="0"/>
              </a:rPr>
              <a:t>Kanzelhöhe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Observatory, GOES,  SDO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и </a:t>
            </a:r>
            <a:endParaRPr lang="en-US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sz="2000" b="1" dirty="0" err="1">
                <a:latin typeface="Times New Roman" pitchFamily="18" charset="0"/>
                <a:cs typeface="Times New Roman" pitchFamily="18" charset="0"/>
              </a:rPr>
              <a:t>Ondřejov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 Observatory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предоставленную возможность проведения 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Наблюдений и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использования данных.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asu.cas.cz/~sos/archive_gallery_data/mfs_2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0488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2370138" y="5805488"/>
            <a:ext cx="46466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800">
                <a:latin typeface="Mistral" pitchFamily="66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asu.cas.cz/~sos/staff/kuprya/mfs2014_01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648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2771775" y="6308725"/>
            <a:ext cx="588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/>
              <a:t>Horizontal-Sonnen-Forschungs-Anlage 2   500 mm/3500 cm</a:t>
            </a:r>
            <a:endParaRPr lang="ru-RU" altLang="ru-RU"/>
          </a:p>
        </p:txBody>
      </p:sp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225425" y="3500438"/>
            <a:ext cx="33385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/>
              <a:t>Multichannel-Flare-Spectrograph </a:t>
            </a:r>
          </a:p>
          <a:p>
            <a:r>
              <a:rPr lang="en-US" altLang="ru-RU"/>
              <a:t>230 mm/1350 cm</a:t>
            </a:r>
            <a:endParaRPr lang="ru-RU" altLang="ru-RU"/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755900"/>
            <a:ext cx="4640263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528638" y="4035425"/>
            <a:ext cx="2052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/>
              <a:t>    </a:t>
            </a:r>
            <a:r>
              <a:rPr lang="en-US" altLang="ru-RU" sz="2400"/>
              <a:t>NOAA 12651</a:t>
            </a:r>
            <a:r>
              <a:rPr lang="ru-RU" altLang="ru-RU" sz="2400"/>
              <a:t>      </a:t>
            </a: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2720975" y="4035425"/>
            <a:ext cx="1293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400"/>
              <a:t>N12  E35</a:t>
            </a:r>
            <a:endParaRPr lang="ru-RU" altLang="ru-RU" sz="2400"/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1763713" y="58896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2400"/>
              <a:t>Kanzelhöhe H</a:t>
            </a:r>
            <a:r>
              <a:rPr lang="el-GR" altLang="ru-RU" sz="2400"/>
              <a:t>α 	</a:t>
            </a:r>
            <a:r>
              <a:rPr lang="en-US" altLang="ru-RU" sz="2400"/>
              <a:t>06:10:51 UT </a:t>
            </a:r>
            <a:endParaRPr lang="ru-RU" altLang="ru-RU" sz="2400"/>
          </a:p>
        </p:txBody>
      </p:sp>
      <p:sp>
        <p:nvSpPr>
          <p:cNvPr id="4101" name="Прямоугольник 1"/>
          <p:cNvSpPr>
            <a:spLocks noChangeArrowheads="1"/>
          </p:cNvSpPr>
          <p:nvPr/>
        </p:nvSpPr>
        <p:spPr bwMode="auto">
          <a:xfrm>
            <a:off x="3040063" y="195263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/>
              <a:t>20170421</a:t>
            </a:r>
          </a:p>
        </p:txBody>
      </p:sp>
      <p:pic>
        <p:nvPicPr>
          <p:cNvPr id="410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1049338"/>
            <a:ext cx="5029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7488" y="1700213"/>
            <a:ext cx="4868862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Прямоугольник 1"/>
          <p:cNvSpPr>
            <a:spLocks noChangeArrowheads="1"/>
          </p:cNvSpPr>
          <p:nvPr/>
        </p:nvSpPr>
        <p:spPr bwMode="auto">
          <a:xfrm>
            <a:off x="179388" y="5683250"/>
            <a:ext cx="8621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Start 12:06   Max 12:16    Finish  12:26  UT   </a:t>
            </a:r>
            <a:endParaRPr lang="en-US" alt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Диапазон наших наблюдений охватывает период 12:29:04 -12:30:00 UT</a:t>
            </a:r>
          </a:p>
        </p:txBody>
      </p:sp>
      <p:sp>
        <p:nvSpPr>
          <p:cNvPr id="4105" name="Прямоугольник 2"/>
          <p:cNvSpPr>
            <a:spLocks noChangeArrowheads="1"/>
          </p:cNvSpPr>
          <p:nvPr/>
        </p:nvSpPr>
        <p:spPr bwMode="auto">
          <a:xfrm>
            <a:off x="7235825" y="2439988"/>
            <a:ext cx="1368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/>
              <a:t>12:</a:t>
            </a:r>
            <a:r>
              <a:rPr lang="ru-RU" altLang="ru-RU"/>
              <a:t>16</a:t>
            </a:r>
            <a:r>
              <a:rPr lang="en-US" altLang="ru-RU"/>
              <a:t> UT</a:t>
            </a:r>
          </a:p>
        </p:txBody>
      </p:sp>
      <p:sp>
        <p:nvSpPr>
          <p:cNvPr id="4106" name="TextBox 1"/>
          <p:cNvSpPr txBox="1">
            <a:spLocks noChangeArrowheads="1"/>
          </p:cNvSpPr>
          <p:nvPr/>
        </p:nvSpPr>
        <p:spPr bwMode="auto">
          <a:xfrm>
            <a:off x="1763713" y="4710113"/>
            <a:ext cx="774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B6.2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642938" y="5286375"/>
            <a:ext cx="3163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/>
              <a:t>HSFA SJ (a), SDO AIA 1600 Å (c</a:t>
            </a:r>
            <a:r>
              <a:rPr lang="en-US" altLang="ru-RU" sz="2400"/>
              <a:t>)</a:t>
            </a:r>
            <a:endParaRPr lang="ru-RU" altLang="ru-RU" sz="2400"/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412750" y="3471863"/>
            <a:ext cx="331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400">
                <a:solidFill>
                  <a:schemeClr val="bg1"/>
                </a:solidFill>
              </a:rPr>
              <a:t>a</a:t>
            </a:r>
            <a:endParaRPr lang="ru-RU" altLang="ru-RU" sz="2400">
              <a:solidFill>
                <a:schemeClr val="bg1"/>
              </a:solidFill>
            </a:endParaRPr>
          </a:p>
        </p:txBody>
      </p:sp>
      <p:sp>
        <p:nvSpPr>
          <p:cNvPr id="5124" name="TextBox 14"/>
          <p:cNvSpPr txBox="1">
            <a:spLocks noChangeArrowheads="1"/>
          </p:cNvSpPr>
          <p:nvPr/>
        </p:nvSpPr>
        <p:spPr bwMode="auto">
          <a:xfrm>
            <a:off x="7656513" y="2420938"/>
            <a:ext cx="346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400">
                <a:solidFill>
                  <a:schemeClr val="bg1"/>
                </a:solidFill>
              </a:rPr>
              <a:t>b</a:t>
            </a:r>
            <a:endParaRPr lang="ru-RU" altLang="ru-RU" sz="2400">
              <a:solidFill>
                <a:schemeClr val="bg1"/>
              </a:solidFill>
            </a:endParaRPr>
          </a:p>
        </p:txBody>
      </p:sp>
      <p:sp>
        <p:nvSpPr>
          <p:cNvPr id="5125" name="TextBox 15"/>
          <p:cNvSpPr txBox="1">
            <a:spLocks noChangeArrowheads="1"/>
          </p:cNvSpPr>
          <p:nvPr/>
        </p:nvSpPr>
        <p:spPr bwMode="auto">
          <a:xfrm>
            <a:off x="7704138" y="6021388"/>
            <a:ext cx="315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400">
                <a:solidFill>
                  <a:schemeClr val="bg1"/>
                </a:solidFill>
              </a:rPr>
              <a:t>c</a:t>
            </a:r>
            <a:endParaRPr lang="ru-RU" altLang="ru-RU" sz="2400">
              <a:solidFill>
                <a:schemeClr val="bg1"/>
              </a:solidFill>
            </a:endParaRPr>
          </a:p>
        </p:txBody>
      </p:sp>
      <p:sp>
        <p:nvSpPr>
          <p:cNvPr id="5126" name="Прямоугольник 1"/>
          <p:cNvSpPr>
            <a:spLocks noChangeArrowheads="1"/>
          </p:cNvSpPr>
          <p:nvPr/>
        </p:nvSpPr>
        <p:spPr bwMode="auto">
          <a:xfrm>
            <a:off x="1714500" y="4500563"/>
            <a:ext cx="1733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/>
              <a:t>12:29:21.576 UT</a:t>
            </a:r>
          </a:p>
        </p:txBody>
      </p:sp>
      <p:pic>
        <p:nvPicPr>
          <p:cNvPr id="512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88900"/>
            <a:ext cx="537845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2420938"/>
            <a:ext cx="4946650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3948113" y="3363913"/>
            <a:ext cx="17940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400" dirty="0"/>
              <a:t>Ca II </a:t>
            </a:r>
            <a:r>
              <a:rPr lang="en-US" altLang="ru-RU" sz="2400" dirty="0" smtClean="0"/>
              <a:t>H       </a:t>
            </a:r>
            <a:r>
              <a:rPr lang="en-US" altLang="ru-RU" sz="2400" dirty="0" err="1"/>
              <a:t>H</a:t>
            </a:r>
            <a:r>
              <a:rPr lang="el-GR" altLang="ru-RU" sz="2400" dirty="0"/>
              <a:t>ε</a:t>
            </a:r>
            <a:endParaRPr lang="ru-RU" altLang="ru-RU" sz="2400" dirty="0"/>
          </a:p>
        </p:txBody>
      </p:sp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3422650" y="185738"/>
            <a:ext cx="2420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/>
              <a:t>HSFA    </a:t>
            </a:r>
            <a:r>
              <a:rPr lang="ru-RU" altLang="ru-RU"/>
              <a:t>12:29:21.576</a:t>
            </a:r>
            <a:r>
              <a:rPr lang="en-US" altLang="ru-RU"/>
              <a:t> UT</a:t>
            </a:r>
            <a:endParaRPr lang="ru-RU" altLang="ru-RU"/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025" y="555625"/>
            <a:ext cx="7010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825875"/>
            <a:ext cx="69119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Прямоугольник 2"/>
          <p:cNvSpPr>
            <a:spLocks noChangeArrowheads="1"/>
          </p:cNvSpPr>
          <p:nvPr/>
        </p:nvSpPr>
        <p:spPr bwMode="auto">
          <a:xfrm>
            <a:off x="8243888" y="4941888"/>
            <a:ext cx="6000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800">
                <a:solidFill>
                  <a:srgbClr val="000000"/>
                </a:solidFill>
              </a:rPr>
              <a:t>H</a:t>
            </a:r>
            <a:r>
              <a:rPr lang="el-GR" altLang="ru-RU" sz="2800">
                <a:solidFill>
                  <a:srgbClr val="000000"/>
                </a:solidFill>
              </a:rPr>
              <a:t>β</a:t>
            </a:r>
            <a:endParaRPr lang="ru-RU" altLang="ru-RU" sz="2800">
              <a:solidFill>
                <a:srgbClr val="000000"/>
              </a:solidFill>
            </a:endParaRPr>
          </a:p>
        </p:txBody>
      </p:sp>
      <p:cxnSp>
        <p:nvCxnSpPr>
          <p:cNvPr id="7" name="Přímá spojovací šipka 6"/>
          <p:cNvCxnSpPr/>
          <p:nvPr/>
        </p:nvCxnSpPr>
        <p:spPr>
          <a:xfrm rot="16200000" flipV="1">
            <a:off x="4572001" y="2571750"/>
            <a:ext cx="1357312" cy="35718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238125"/>
            <a:ext cx="3941762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6888" y="255588"/>
            <a:ext cx="391795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4100" y="3195638"/>
            <a:ext cx="4397375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88913"/>
            <a:ext cx="7051675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8243888" y="1593850"/>
            <a:ext cx="612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800"/>
              <a:t>H</a:t>
            </a:r>
            <a:r>
              <a:rPr lang="el-GR" altLang="ru-RU" sz="2800"/>
              <a:t>α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405188"/>
            <a:ext cx="6951662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Прямоугольник 2"/>
          <p:cNvSpPr>
            <a:spLocks noChangeArrowheads="1"/>
          </p:cNvSpPr>
          <p:nvPr/>
        </p:nvSpPr>
        <p:spPr bwMode="auto">
          <a:xfrm>
            <a:off x="3698875" y="6237288"/>
            <a:ext cx="1897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CaIR 8542 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188913"/>
            <a:ext cx="47990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59125"/>
            <a:ext cx="425926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875088"/>
            <a:ext cx="23050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429124" y="928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Мы были крайне удивлены полученными </a:t>
            </a:r>
          </a:p>
          <a:p>
            <a:r>
              <a:rPr lang="ru-RU" dirty="0" smtClean="0"/>
              <a:t>значениями потоков. Никогда ранее потоки </a:t>
            </a:r>
          </a:p>
          <a:p>
            <a:r>
              <a:rPr lang="ru-RU" dirty="0" smtClean="0"/>
              <a:t>в линии </a:t>
            </a:r>
            <a:r>
              <a:rPr lang="en-US" dirty="0" smtClean="0"/>
              <a:t>H</a:t>
            </a:r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ru-RU" dirty="0" smtClean="0"/>
              <a:t> не были меньше чем в </a:t>
            </a:r>
            <a:r>
              <a:rPr lang="en-US" dirty="0" smtClean="0"/>
              <a:t>H </a:t>
            </a:r>
            <a:r>
              <a:rPr lang="en-US" dirty="0" err="1" smtClean="0"/>
              <a:t>CaII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311150" y="1341438"/>
            <a:ext cx="8382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Решалась система уравнений для населенностей дискретных уровней и состояния ионизации атома водорода и иона CaII. Учитывались основные элементарные процессы заселения уровней: связанно-связанные, связанно-свободные и свободно-связанные ударные и радиационные переходы в поле фотосферного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излучения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Которое считается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чернотельным с Т=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5500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Модель атома водорода включает 18 дискретных уровней, иона кальция – 22 уровня. Применялось приближение вероятности выхода кванта в частотах линий. </a:t>
            </a:r>
          </a:p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Излучение рассматривалось в приближении однородного слоя нагретого газа. Параметры газа подбирались таким образом, чтобы наблюдаемые и теоретические потоки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совпали </a:t>
            </a: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Для объяснения наблюдаемых потоков потребовалось рассмотреть 2 газовых слоя, ориентированных поперек луча зрения, со своими индивидуальными параметрами. Один из них очень плотный, а другой прозрачный.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ru-RU" b="1" dirty="0"/>
          </a:p>
        </p:txBody>
      </p:sp>
      <p:sp>
        <p:nvSpPr>
          <p:cNvPr id="10243" name="TextovéPole 3"/>
          <p:cNvSpPr txBox="1">
            <a:spLocks noChangeArrowheads="1"/>
          </p:cNvSpPr>
          <p:nvPr/>
        </p:nvSpPr>
        <p:spPr bwMode="auto">
          <a:xfrm>
            <a:off x="2749550" y="358775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/>
              <a:t>Методика расчетов</a:t>
            </a:r>
            <a:endParaRPr lang="en-US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5059</TotalTime>
  <Words>770</Words>
  <Application>Microsoft Office PowerPoint</Application>
  <PresentationFormat>Předvádění na obrazovce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Тема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yura2</dc:creator>
  <cp:lastModifiedBy>yura</cp:lastModifiedBy>
  <cp:revision>143</cp:revision>
  <dcterms:created xsi:type="dcterms:W3CDTF">2024-10-12T15:27:34Z</dcterms:created>
  <dcterms:modified xsi:type="dcterms:W3CDTF">2025-02-08T10:39:34Z</dcterms:modified>
</cp:coreProperties>
</file>